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6ADB0"/>
    <a:srgbClr val="309B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921B-FA2D-4613-B6A7-B9910BA24343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C3BD-FFCC-4CB5-8F67-6C185E48EC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C:\Users\scoric\Desktop\pri 5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0"/>
            <a:ext cx="2428860" cy="555168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e-sfera.hr/dodatni-digitalni-sadrzaji/8e30097e-afcd-4d36-95d7-bb31f670e6f4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8e30097e-afcd-4d36-95d7-bb31f670e6f4/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learningapps.org/watch?v=pozufua13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5902424" cy="1296144"/>
          </a:xfrm>
          <a:solidFill>
            <a:schemeClr val="bg1"/>
          </a:solidFill>
          <a:ln w="57150">
            <a:solidFill>
              <a:srgbClr val="36ADB0"/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rgbClr val="36ADB0"/>
                </a:solidFill>
              </a:rPr>
              <a:t>PRIRODU GRADE TVARI RAZLIČITIH SVOJSTAVA</a:t>
            </a:r>
            <a:endParaRPr lang="en-US" b="1" dirty="0">
              <a:solidFill>
                <a:srgbClr val="36ADB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1"/>
            <a:ext cx="789961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5229200"/>
            <a:ext cx="903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smtClean="0"/>
              <a:t>- </a:t>
            </a:r>
            <a:r>
              <a:rPr lang="hr-HR" sz="2600" b="1" dirty="0" smtClean="0"/>
              <a:t>gorenjem</a:t>
            </a:r>
            <a:r>
              <a:rPr lang="hr-HR" sz="2600" b="1" dirty="0" smtClean="0">
                <a:solidFill>
                  <a:srgbClr val="FF0000"/>
                </a:solidFill>
              </a:rPr>
              <a:t> </a:t>
            </a:r>
            <a:r>
              <a:rPr lang="hr-HR" sz="2600" dirty="0" smtClean="0"/>
              <a:t>se mijenjaju svojstva </a:t>
            </a:r>
            <a:r>
              <a:rPr lang="hr-HR" sz="2600" b="1" dirty="0" smtClean="0"/>
              <a:t>početne</a:t>
            </a:r>
            <a:r>
              <a:rPr lang="hr-HR" sz="2600" dirty="0" smtClean="0"/>
              <a:t> tvari i nastaje </a:t>
            </a:r>
            <a:r>
              <a:rPr lang="hr-HR" sz="2600" b="1" dirty="0" smtClean="0"/>
              <a:t>nova</a:t>
            </a:r>
            <a:r>
              <a:rPr lang="hr-HR" sz="2600" dirty="0" smtClean="0"/>
              <a:t> tvar</a:t>
            </a:r>
          </a:p>
          <a:p>
            <a:r>
              <a:rPr lang="hr-HR" sz="2600" dirty="0" smtClean="0"/>
              <a:t>- gorenjem tvari </a:t>
            </a:r>
            <a:r>
              <a:rPr lang="hr-HR" sz="2600" b="1" dirty="0" smtClean="0"/>
              <a:t>ukupna masa</a:t>
            </a:r>
            <a:r>
              <a:rPr lang="hr-HR" sz="2600" dirty="0" smtClean="0"/>
              <a:t> tvari ostaje </a:t>
            </a:r>
            <a:r>
              <a:rPr lang="hr-HR" sz="2600" b="1" dirty="0" smtClean="0"/>
              <a:t>ista</a:t>
            </a:r>
            <a:endParaRPr lang="hr-HR" sz="2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29160"/>
            <a:ext cx="4547230" cy="41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79712" y="4365104"/>
            <a:ext cx="86409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drvo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286" y="729160"/>
            <a:ext cx="4195210" cy="41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40152" y="4365104"/>
            <a:ext cx="194421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</a:rPr>
              <a:t>pepeo i dim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4288" y="2852936"/>
            <a:ext cx="1368152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hlinkClick r:id="rId2"/>
              </a:rPr>
              <a:t>Sažetak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626861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5013176"/>
            <a:ext cx="629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 zemni plin gorenjem prelazi u nove tvari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 t="10788" r="8333" b="2906"/>
          <a:stretch>
            <a:fillRect/>
          </a:stretch>
        </p:blipFill>
        <p:spPr bwMode="auto">
          <a:xfrm>
            <a:off x="7308304" y="1772816"/>
            <a:ext cx="1080120" cy="104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74142" cy="1570186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hr-HR" dirty="0" smtClean="0"/>
              <a:t>- sve oko nas nazivamo TIJELIMA, bilo da su dio žive ili nežive prirode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162" t="5283" r="32110" b="4411"/>
          <a:stretch>
            <a:fillRect/>
          </a:stretch>
        </p:blipFill>
        <p:spPr bwMode="auto">
          <a:xfrm>
            <a:off x="179512" y="3717032"/>
            <a:ext cx="237626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068960"/>
            <a:ext cx="2001983" cy="355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310949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39952" y="116632"/>
            <a:ext cx="1800200" cy="523220"/>
          </a:xfrm>
          <a:prstGeom prst="rect">
            <a:avLst/>
          </a:prstGeom>
          <a:noFill/>
          <a:ln w="38100">
            <a:solidFill>
              <a:srgbClr val="309B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hlinkClick r:id="rId5"/>
              </a:rPr>
              <a:t>Vizualno +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 t="10788" r="8333" b="2906"/>
          <a:stretch>
            <a:fillRect/>
          </a:stretch>
        </p:blipFill>
        <p:spPr bwMode="auto">
          <a:xfrm>
            <a:off x="3347864" y="116632"/>
            <a:ext cx="59715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4104456" cy="424847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hr-HR" sz="4000" b="1" dirty="0" smtClean="0"/>
              <a:t>TIJELA</a:t>
            </a:r>
            <a:r>
              <a:rPr lang="hr-HR" sz="4000" dirty="0" smtClean="0"/>
              <a:t> su građena od različitih </a:t>
            </a:r>
            <a:r>
              <a:rPr lang="hr-HR" sz="4000" b="1" dirty="0" smtClean="0"/>
              <a:t>TVARI</a:t>
            </a:r>
            <a:r>
              <a:rPr lang="hr-HR" sz="4000" dirty="0" smtClean="0"/>
              <a:t>:</a:t>
            </a:r>
            <a:br>
              <a:rPr lang="hr-HR" sz="4000" dirty="0" smtClean="0"/>
            </a:br>
            <a:r>
              <a:rPr lang="hr-HR" sz="4000" dirty="0" smtClean="0"/>
              <a:t>- gume</a:t>
            </a:r>
            <a:br>
              <a:rPr lang="hr-HR" sz="4000" dirty="0" smtClean="0"/>
            </a:br>
            <a:r>
              <a:rPr lang="hr-HR" sz="4000" dirty="0" smtClean="0"/>
              <a:t>- papira</a:t>
            </a:r>
            <a:br>
              <a:rPr lang="hr-HR" sz="4000" dirty="0" smtClean="0"/>
            </a:br>
            <a:r>
              <a:rPr lang="hr-HR" sz="4000" dirty="0" smtClean="0"/>
              <a:t>- drveta</a:t>
            </a:r>
            <a:br>
              <a:rPr lang="hr-HR" sz="4000" dirty="0" smtClean="0"/>
            </a:br>
            <a:r>
              <a:rPr lang="hr-HR" sz="4000" dirty="0" smtClean="0"/>
              <a:t>- stakla</a:t>
            </a:r>
            <a:br>
              <a:rPr lang="hr-HR" sz="4000" dirty="0" smtClean="0"/>
            </a:br>
            <a:r>
              <a:rPr lang="hr-HR" sz="4000" dirty="0" smtClean="0"/>
              <a:t>- metala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9163" t="6877" r="31274" b="7162"/>
          <a:stretch>
            <a:fillRect/>
          </a:stretch>
        </p:blipFill>
        <p:spPr bwMode="auto">
          <a:xfrm>
            <a:off x="5580112" y="1196752"/>
            <a:ext cx="187220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8180" b="7335"/>
          <a:stretch>
            <a:fillRect/>
          </a:stretch>
        </p:blipFill>
        <p:spPr bwMode="auto">
          <a:xfrm>
            <a:off x="4484024" y="4005064"/>
            <a:ext cx="2104200" cy="2383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3646" y="3284984"/>
            <a:ext cx="2068834" cy="306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6864" cy="576064"/>
          </a:xfr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</a:rPr>
              <a:t>prirodu grade tvari različitih svojstava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6196">
            <a:off x="546838" y="2078125"/>
            <a:ext cx="2023946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     </a:t>
            </a:r>
            <a:r>
              <a:rPr lang="hr-HR" dirty="0" smtClean="0">
                <a:solidFill>
                  <a:srgbClr val="36ADB0"/>
                </a:solidFill>
              </a:rPr>
              <a:t>ČVRSTE TVARI</a:t>
            </a:r>
            <a:endParaRPr lang="en-US" dirty="0">
              <a:solidFill>
                <a:srgbClr val="36ADB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946090">
            <a:off x="3339419" y="2088091"/>
            <a:ext cx="2166949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    </a:t>
            </a:r>
            <a:r>
              <a:rPr lang="hr-HR" dirty="0" smtClean="0">
                <a:solidFill>
                  <a:srgbClr val="36ADB0"/>
                </a:solidFill>
              </a:rPr>
              <a:t>TEKUĆE TVARI</a:t>
            </a:r>
            <a:endParaRPr lang="en-US" dirty="0">
              <a:solidFill>
                <a:srgbClr val="36ADB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240500">
            <a:off x="6452682" y="2287928"/>
            <a:ext cx="1761597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36ADB0"/>
                </a:solidFill>
              </a:rPr>
              <a:t>PLINOVITE TVARI</a:t>
            </a:r>
            <a:endParaRPr lang="en-US" dirty="0">
              <a:solidFill>
                <a:srgbClr val="36ADB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6021288"/>
            <a:ext cx="72264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6093296"/>
            <a:ext cx="565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ISTRAŽI</a:t>
            </a:r>
            <a:r>
              <a:rPr lang="hr-HR" dirty="0" smtClean="0"/>
              <a:t>,</a:t>
            </a:r>
            <a:r>
              <a:rPr lang="hr-HR" b="1" dirty="0" smtClean="0"/>
              <a:t> </a:t>
            </a:r>
            <a:r>
              <a:rPr lang="hr-HR" dirty="0" smtClean="0">
                <a:solidFill>
                  <a:srgbClr val="92D050"/>
                </a:solidFill>
              </a:rPr>
              <a:t>RB str. 9 </a:t>
            </a:r>
          </a:p>
          <a:p>
            <a:r>
              <a:rPr lang="hr-HR" dirty="0" smtClean="0"/>
              <a:t>Izmjeri volumen i odredi oblik vode u različitim posudama.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r="38609"/>
          <a:stretch>
            <a:fillRect/>
          </a:stretch>
        </p:blipFill>
        <p:spPr bwMode="auto">
          <a:xfrm>
            <a:off x="395535" y="2911983"/>
            <a:ext cx="2016225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2523"/>
          <a:stretch>
            <a:fillRect/>
          </a:stretch>
        </p:blipFill>
        <p:spPr bwMode="auto">
          <a:xfrm>
            <a:off x="3563888" y="2997264"/>
            <a:ext cx="1998745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t="4870"/>
          <a:stretch>
            <a:fillRect/>
          </a:stretch>
        </p:blipFill>
        <p:spPr bwMode="auto">
          <a:xfrm>
            <a:off x="6516216" y="2996952"/>
            <a:ext cx="1976058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18654"/>
            <a:ext cx="3322712" cy="850106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hr-HR" sz="3600" b="1" u="sng" dirty="0" smtClean="0">
                <a:solidFill>
                  <a:schemeClr val="tx2"/>
                </a:solidFill>
                <a:uFill>
                  <a:solidFill>
                    <a:srgbClr val="309B9E"/>
                  </a:solidFill>
                </a:uFill>
              </a:rPr>
              <a:t>ČVRSTE TVARI</a:t>
            </a:r>
            <a:br>
              <a:rPr lang="hr-HR" sz="3600" b="1" u="sng" dirty="0" smtClean="0">
                <a:solidFill>
                  <a:schemeClr val="tx2"/>
                </a:solidFill>
                <a:uFill>
                  <a:solidFill>
                    <a:srgbClr val="309B9E"/>
                  </a:solidFill>
                </a:uFill>
              </a:rPr>
            </a:br>
            <a:r>
              <a:rPr lang="hr-HR" sz="2400" dirty="0" err="1" smtClean="0">
                <a:uFill>
                  <a:solidFill>
                    <a:srgbClr val="309B9E"/>
                  </a:solidFill>
                </a:uFill>
              </a:rPr>
              <a:t>npr</a:t>
            </a:r>
            <a:r>
              <a:rPr lang="hr-HR" sz="2400" dirty="0" smtClean="0">
                <a:uFill>
                  <a:solidFill>
                    <a:srgbClr val="309B9E"/>
                  </a:solidFill>
                </a:uFill>
              </a:rPr>
              <a:t>. kamen, led…</a:t>
            </a:r>
            <a:endParaRPr lang="en-US" sz="3600" b="1" u="sng" dirty="0">
              <a:solidFill>
                <a:schemeClr val="tx2"/>
              </a:solidFill>
              <a:uFill>
                <a:solidFill>
                  <a:srgbClr val="309B9E"/>
                </a:solidFill>
              </a:u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91" y="1772816"/>
            <a:ext cx="4589473" cy="3924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5855" b="4853"/>
          <a:stretch>
            <a:fillRect/>
          </a:stretch>
        </p:blipFill>
        <p:spPr bwMode="auto">
          <a:xfrm>
            <a:off x="5691731" y="1772816"/>
            <a:ext cx="2912717" cy="3924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122283" cy="4500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851" r="11167"/>
          <a:stretch>
            <a:fillRect/>
          </a:stretch>
        </p:blipFill>
        <p:spPr bwMode="auto">
          <a:xfrm>
            <a:off x="4788024" y="1484784"/>
            <a:ext cx="3570257" cy="4500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16224" y="188640"/>
            <a:ext cx="5724128" cy="90872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  <a:t>TEKUĆE TVARI</a:t>
            </a:r>
            <a:br>
              <a:rPr kumimoji="0" lang="hr-H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  <a:t>npr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  <a:t>. čaj, kava, mlijeko, kakao, juha, ulje, sok…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>
                <a:solidFill>
                  <a:srgbClr val="309B9E"/>
                </a:solidFill>
              </a:u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1046"/>
          <a:stretch>
            <a:fillRect/>
          </a:stretch>
        </p:blipFill>
        <p:spPr bwMode="auto">
          <a:xfrm>
            <a:off x="395536" y="1988840"/>
            <a:ext cx="4896544" cy="309634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074652" cy="45927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47664" y="116632"/>
            <a:ext cx="5724128" cy="90872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u="sng" dirty="0" smtClean="0">
                <a:solidFill>
                  <a:schemeClr val="tx2"/>
                </a:solidFill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  <a:t>PLINOVITE</a:t>
            </a:r>
            <a:r>
              <a:rPr kumimoji="0" lang="hr-H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  <a:t> TVARI</a:t>
            </a:r>
            <a:br>
              <a:rPr kumimoji="0" lang="hr-HR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</a:br>
            <a:r>
              <a:rPr kumimoji="0" lang="hr-H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  <a:t>npr</a:t>
            </a: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309B9E"/>
                  </a:solidFill>
                </a:uFill>
                <a:latin typeface="+mj-lt"/>
                <a:ea typeface="+mj-ea"/>
                <a:cs typeface="+mj-cs"/>
              </a:rPr>
              <a:t>. ispušni plinovi iz automobila, zrak…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>
                <a:solidFill>
                  <a:srgbClr val="309B9E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2373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KVIZ</a:t>
            </a:r>
            <a:r>
              <a:rPr lang="hr-HR" sz="2400" dirty="0" smtClean="0"/>
              <a:t>: </a:t>
            </a:r>
            <a:r>
              <a:rPr lang="hr-HR" sz="2400" dirty="0" smtClean="0">
                <a:hlinkClick r:id="rId4"/>
              </a:rPr>
              <a:t>PROVJERI ZNANJE </a:t>
            </a:r>
            <a:endParaRPr lang="hr-HR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 b="10622"/>
          <a:stretch>
            <a:fillRect/>
          </a:stretch>
        </p:blipFill>
        <p:spPr bwMode="auto">
          <a:xfrm>
            <a:off x="2339752" y="5589240"/>
            <a:ext cx="7334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2" y="692696"/>
            <a:ext cx="8712968" cy="244827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hr-HR" sz="2800" dirty="0" smtClean="0">
                <a:latin typeface="+mn-lt"/>
              </a:rPr>
              <a:t>TVARI mogu promijeniti </a:t>
            </a:r>
            <a:r>
              <a:rPr lang="hr-HR" sz="2800" b="1" dirty="0" smtClean="0">
                <a:solidFill>
                  <a:srgbClr val="36ADB0"/>
                </a:solidFill>
                <a:latin typeface="+mn-lt"/>
              </a:rPr>
              <a:t>OBLIK</a:t>
            </a:r>
            <a:r>
              <a:rPr lang="hr-HR" sz="2800" dirty="0" smtClean="0">
                <a:latin typeface="+mn-lt"/>
              </a:rPr>
              <a:t> i </a:t>
            </a:r>
            <a:r>
              <a:rPr lang="hr-HR" sz="2800" b="1" dirty="0" smtClean="0">
                <a:solidFill>
                  <a:srgbClr val="36ADB0"/>
                </a:solidFill>
                <a:latin typeface="+mn-lt"/>
              </a:rPr>
              <a:t>VELIČINU</a:t>
            </a:r>
            <a:r>
              <a:rPr lang="hr-HR" sz="2800" dirty="0" smtClean="0">
                <a:latin typeface="+mn-lt"/>
              </a:rPr>
              <a:t>, primjerice:</a:t>
            </a:r>
            <a:br>
              <a:rPr lang="hr-HR" sz="2800" dirty="0" smtClean="0">
                <a:latin typeface="+mn-lt"/>
              </a:rPr>
            </a:br>
            <a:r>
              <a:rPr lang="hr-HR" sz="2800" dirty="0" smtClean="0">
                <a:latin typeface="+mn-lt"/>
              </a:rPr>
              <a:t>- kada zgužvamo list papira</a:t>
            </a:r>
            <a:br>
              <a:rPr lang="hr-HR" sz="2800" dirty="0" smtClean="0">
                <a:latin typeface="+mn-lt"/>
              </a:rPr>
            </a:br>
            <a:r>
              <a:rPr lang="hr-HR" sz="2800" dirty="0" smtClean="0">
                <a:latin typeface="+mn-lt"/>
              </a:rPr>
              <a:t>- kada rastegnemo gumicu</a:t>
            </a:r>
            <a:br>
              <a:rPr lang="hr-HR" sz="2800" dirty="0" smtClean="0">
                <a:latin typeface="+mn-lt"/>
              </a:rPr>
            </a:br>
            <a:r>
              <a:rPr lang="hr-HR" sz="2800" dirty="0" smtClean="0">
                <a:latin typeface="+mn-lt"/>
              </a:rPr>
              <a:t>- kada sameljemo šećer</a:t>
            </a:r>
            <a:br>
              <a:rPr lang="hr-HR" sz="2800" dirty="0" smtClean="0">
                <a:latin typeface="+mn-lt"/>
              </a:rPr>
            </a:br>
            <a:r>
              <a:rPr lang="hr-HR" sz="2800" dirty="0" smtClean="0">
                <a:latin typeface="+mn-lt"/>
              </a:rPr>
              <a:t>- kada režemo granje…</a:t>
            </a:r>
            <a:endParaRPr lang="en-US" sz="28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3338713" cy="3733283"/>
          </a:xfrm>
          <a:prstGeom prst="rect">
            <a:avLst/>
          </a:prstGeom>
          <a:ln w="12700" cap="sq">
            <a:solidFill>
              <a:srgbClr val="36ADB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38" y="3212976"/>
            <a:ext cx="4231794" cy="3143249"/>
          </a:xfrm>
          <a:prstGeom prst="rect">
            <a:avLst/>
          </a:prstGeom>
          <a:ln w="12700">
            <a:solidFill>
              <a:srgbClr val="36ADB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312368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07704" y="5949280"/>
            <a:ext cx="356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ISTRAŽI</a:t>
            </a:r>
            <a:r>
              <a:rPr lang="hr-HR" sz="2400" dirty="0" smtClean="0"/>
              <a:t>,</a:t>
            </a:r>
            <a:r>
              <a:rPr lang="hr-HR" sz="2400" b="1" dirty="0" smtClean="0"/>
              <a:t> </a:t>
            </a:r>
            <a:r>
              <a:rPr lang="hr-HR" sz="2400" dirty="0" smtClean="0">
                <a:solidFill>
                  <a:srgbClr val="36ADB0"/>
                </a:solidFill>
              </a:rPr>
              <a:t>RB str. 10</a:t>
            </a:r>
            <a:r>
              <a:rPr lang="hr-HR" sz="2400" dirty="0" smtClean="0"/>
              <a:t>     </a:t>
            </a:r>
          </a:p>
          <a:p>
            <a:r>
              <a:rPr lang="hr-HR" sz="2400" dirty="0" smtClean="0"/>
              <a:t>Istraži mijenjaju li se tvari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5949280"/>
            <a:ext cx="730821" cy="7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43608" y="620688"/>
            <a:ext cx="7056784" cy="14401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TVARI mogu promijeniti i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svoja </a:t>
            </a:r>
            <a:r>
              <a:rPr kumimoji="0" lang="hr-HR" sz="2800" b="1" i="0" u="none" strike="noStrike" kern="1200" cap="none" spc="0" normalizeH="0" noProof="0" dirty="0" smtClean="0">
                <a:ln>
                  <a:noFill/>
                </a:ln>
                <a:solidFill>
                  <a:srgbClr val="36ADB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SVOJSTVA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r>
              <a:rPr kumimoji="0" lang="hr-H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npr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.:</a:t>
            </a:r>
            <a:b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gorenjem</a:t>
            </a:r>
            <a:b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hrđanjem…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Picture 10" descr="sh2131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76872"/>
            <a:ext cx="4968552" cy="3310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129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PRIRODU GRADE TVARI RAZLIČITIH SVOJSTAVA</vt:lpstr>
      <vt:lpstr>- sve oko nas nazivamo TIJELIMA, bilo da su dio žive ili nežive prirode</vt:lpstr>
      <vt:lpstr>TIJELA su građena od različitih TVARI: - gume - papira - drveta - stakla - metala</vt:lpstr>
      <vt:lpstr>prirodu grade tvari različitih svojstava</vt:lpstr>
      <vt:lpstr>ČVRSTE TVARI npr. kamen, led…</vt:lpstr>
      <vt:lpstr>Slide 6</vt:lpstr>
      <vt:lpstr>Slide 7</vt:lpstr>
      <vt:lpstr>TVARI mogu promijeniti OBLIK i VELIČINU, primjerice: - kada zgužvamo list papira - kada rastegnemo gumicu - kada sameljemo šećer - kada režemo granje…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PRIRODU GRADE TVARI RAZLIČITIH SVOJSTAVA</dc:title>
  <dc:creator>Windows User</dc:creator>
  <cp:lastModifiedBy>sk-imahecic</cp:lastModifiedBy>
  <cp:revision>37</cp:revision>
  <dcterms:created xsi:type="dcterms:W3CDTF">2019-06-29T06:23:46Z</dcterms:created>
  <dcterms:modified xsi:type="dcterms:W3CDTF">2019-08-09T07:56:45Z</dcterms:modified>
</cp:coreProperties>
</file>